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97" r:id="rId16"/>
    <p:sldId id="270" r:id="rId17"/>
    <p:sldId id="271" r:id="rId18"/>
    <p:sldId id="272" r:id="rId19"/>
    <p:sldId id="275" r:id="rId20"/>
    <p:sldId id="273" r:id="rId21"/>
    <p:sldId id="274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8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1230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C50999-2AC9-4ED2-9949-0F5C6463E685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5AC5380-5065-41E6-8082-B77F7F4903A9}" type="slidenum">
              <a:rPr lang="fr-FR" smtClean="0"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ll/>
  </p:transition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00432" y="1700808"/>
            <a:ext cx="6480048" cy="2301240"/>
          </a:xfrm>
        </p:spPr>
        <p:txBody>
          <a:bodyPr/>
          <a:lstStyle/>
          <a:p>
            <a:pPr algn="ctr"/>
            <a:r>
              <a:rPr lang="fr-FR" dirty="0" smtClean="0"/>
              <a:t>Présentation technique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6480048" cy="1752600"/>
          </a:xfrm>
        </p:spPr>
        <p:txBody>
          <a:bodyPr/>
          <a:lstStyle/>
          <a:p>
            <a:pPr algn="ctr"/>
            <a:r>
              <a:rPr lang="fr-FR" dirty="0" smtClean="0"/>
              <a:t>Formation : </a:t>
            </a:r>
            <a:r>
              <a:rPr lang="fr-FR" b="1" dirty="0" smtClean="0"/>
              <a:t>Concepteur </a:t>
            </a:r>
            <a:r>
              <a:rPr lang="fr-FR" b="1" dirty="0"/>
              <a:t>D</a:t>
            </a:r>
            <a:r>
              <a:rPr lang="fr-FR" b="1" dirty="0" smtClean="0"/>
              <a:t>éveloppeur Informatique</a:t>
            </a:r>
          </a:p>
          <a:p>
            <a:pPr algn="ctr"/>
            <a:r>
              <a:rPr lang="fr-FR" dirty="0" smtClean="0"/>
              <a:t>Session 2015 / 2016</a:t>
            </a:r>
          </a:p>
          <a:p>
            <a:pPr algn="ctr"/>
            <a:r>
              <a:rPr lang="fr-FR" dirty="0" smtClean="0"/>
              <a:t>Période en entreprise du 11/01/2016 au 01/04/2016</a:t>
            </a:r>
          </a:p>
          <a:p>
            <a:pPr algn="ctr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33256"/>
            <a:ext cx="2334371" cy="10111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8230"/>
            <a:ext cx="1332689" cy="117130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972763" y="5877272"/>
            <a:ext cx="3081061" cy="434974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/>
              <a:t>Nasar EL OUAZGHI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3827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ARCHITECTURE 3-TIERS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6239818" cy="336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9920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DIAGRAMME D’ACTIVITE</a:t>
            </a:r>
            <a:endParaRPr lang="fr-FR" sz="3600" dirty="0"/>
          </a:p>
        </p:txBody>
      </p:sp>
      <p:pic>
        <p:nvPicPr>
          <p:cNvPr id="2051" name="Picture 3" descr="C:\Users\EL OUAZGHI\Documents\My Screen Captures\diagrammeActivité.dia (CUsersEL OUAZGHIDesktopApp-eGersCONCEPTION4-UML) - diaw.ex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91659"/>
            <a:ext cx="6624736" cy="461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654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5.   Vision Chef de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 algn="ctr">
              <a:buNone/>
            </a:pPr>
            <a:r>
              <a:rPr lang="fr-FR" sz="3600" dirty="0" smtClean="0"/>
              <a:t>Planification</a:t>
            </a:r>
            <a:endParaRPr lang="fr-FR" sz="3600" dirty="0"/>
          </a:p>
        </p:txBody>
      </p:sp>
      <p:pic>
        <p:nvPicPr>
          <p:cNvPr id="4098" name="Picture 2" descr="C:\Users\EL OUAZGHI\Documents\My Screen Captures\Microsoft Excel - Classeur1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6715125" cy="40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6588224" y="2132856"/>
            <a:ext cx="86409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à coins arrondis 9"/>
          <p:cNvSpPr/>
          <p:nvPr/>
        </p:nvSpPr>
        <p:spPr>
          <a:xfrm>
            <a:off x="7089046" y="1551763"/>
            <a:ext cx="1977743" cy="821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C’est le temps pessimiste qui sera pris en compte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656006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        Diagramme de GANTT</a:t>
            </a:r>
            <a:endParaRPr lang="fr-FR" sz="3600" dirty="0"/>
          </a:p>
        </p:txBody>
      </p:sp>
      <p:pic>
        <p:nvPicPr>
          <p:cNvPr id="3074" name="Picture 2" descr="C:\Users\EL OUAZGHI\Documents\My Screen Captures\GanttProject [diagramme de gantt.gan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19493"/>
            <a:ext cx="8441453" cy="4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4664"/>
            <a:ext cx="25908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102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SUBVERSION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fr-FR" sz="1200" dirty="0" smtClean="0"/>
              <a:t>Comparaison d’un fichier avec sa version précédente :</a:t>
            </a:r>
            <a:endParaRPr lang="fr-FR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2914"/>
            <a:ext cx="1296144" cy="11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2914"/>
            <a:ext cx="1512168" cy="113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EL OUAZGHI\Documents\My Screen Captures\Java EE - Compare (ValiderDeplacementAction.java [Rev55 - Rev45]) - Eclip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5616624" cy="228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L OUAZGHI\Documents\My Screen Captures\Java EE - app e-Gers dark presentationWebContentlisteDeplacements.jsp - Eclip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69159"/>
            <a:ext cx="5616624" cy="19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7544" y="4509120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Historique des versions et détail de la version 74 :</a:t>
            </a:r>
            <a:endParaRPr lang="fr-FR" sz="1200" dirty="0"/>
          </a:p>
        </p:txBody>
      </p:sp>
      <p:pic>
        <p:nvPicPr>
          <p:cNvPr id="5126" name="Picture 6" descr="C:\Users\EL OUAZGHI\Documents\My Screen Captures\WebConte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82553"/>
            <a:ext cx="2362341" cy="17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28184" y="2199347"/>
            <a:ext cx="116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Tortoise</a:t>
            </a:r>
            <a:r>
              <a:rPr lang="fr-FR" sz="1200" dirty="0" smtClean="0"/>
              <a:t> SVN :</a:t>
            </a:r>
            <a:endParaRPr lang="fr-FR" sz="1200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084168" y="3058290"/>
            <a:ext cx="1440160" cy="20989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5940152" y="5157192"/>
            <a:ext cx="1584176" cy="694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Fichier à jour</a:t>
            </a:r>
          </a:p>
          <a:p>
            <a:pPr algn="ctr"/>
            <a:r>
              <a:rPr lang="fr-FR" sz="1400" dirty="0" smtClean="0"/>
              <a:t>(commité)</a:t>
            </a:r>
            <a:endParaRPr lang="fr-FR" sz="14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7524328" y="3861048"/>
            <a:ext cx="576064" cy="1008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7740352" y="5157192"/>
            <a:ext cx="1403648" cy="694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Fichier modifié mais pas commité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392017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2636912"/>
            <a:ext cx="7467600" cy="3921299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 smtClean="0"/>
              <a:t>Planification de sprints(itérations) de deux semaines.</a:t>
            </a:r>
          </a:p>
          <a:p>
            <a:pPr marL="36576" indent="0">
              <a:buNone/>
            </a:pPr>
            <a:endParaRPr lang="fr-FR" sz="2000" dirty="0" smtClean="0"/>
          </a:p>
          <a:p>
            <a:r>
              <a:rPr lang="fr-FR" sz="2000" dirty="0" smtClean="0"/>
              <a:t>Mise en place de revue de sprint avec le PRODUCT OWNER de la partie BACKEND.</a:t>
            </a:r>
          </a:p>
          <a:p>
            <a:pPr marL="36576" indent="0">
              <a:buNone/>
            </a:pPr>
            <a:endParaRPr lang="fr-FR" sz="2000" dirty="0"/>
          </a:p>
          <a:p>
            <a:pPr marL="36576" indent="0">
              <a:buNone/>
            </a:pPr>
            <a:r>
              <a:rPr lang="fr-FR" sz="2000" u="sng" dirty="0" smtClean="0"/>
              <a:t>R</a:t>
            </a:r>
            <a:r>
              <a:rPr lang="fr-FR" sz="2100" u="sng" dirty="0"/>
              <a:t>É</a:t>
            </a:r>
            <a:r>
              <a:rPr lang="fr-FR" sz="2000" u="sng" dirty="0" smtClean="0"/>
              <a:t>SULTATS :</a:t>
            </a:r>
          </a:p>
          <a:p>
            <a:pPr marL="36576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Le client est au cœur du projet.</a:t>
            </a:r>
          </a:p>
          <a:p>
            <a:pPr marL="36576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La communication est la clé. </a:t>
            </a:r>
          </a:p>
          <a:p>
            <a:pPr marL="36576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Simplicité, efficacité &amp; qualité.</a:t>
            </a:r>
          </a:p>
          <a:p>
            <a:pPr marL="36576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Flexibilité aux changements.</a:t>
            </a:r>
          </a:p>
          <a:p>
            <a:pPr marL="36576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Avancements basés sur le concret.</a:t>
            </a:r>
          </a:p>
          <a:p>
            <a:pPr marL="36576" indent="0">
              <a:buNone/>
            </a:pPr>
            <a:r>
              <a:rPr lang="fr-FR" sz="2000" dirty="0" smtClean="0"/>
              <a:t>	</a:t>
            </a:r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1475656" y="1711224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Mise en place de la méthode </a:t>
            </a:r>
            <a:r>
              <a:rPr lang="fr-FR" dirty="0" smtClean="0"/>
              <a:t>AGILE SCRUM </a:t>
            </a:r>
            <a:r>
              <a:rPr lang="fr-FR" dirty="0"/>
              <a:t>: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13" y="260648"/>
            <a:ext cx="2495550" cy="134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6099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COMMUNICATION</a:t>
            </a:r>
            <a:endParaRPr lang="fr-FR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8" y="2175247"/>
            <a:ext cx="213308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23528" y="3642016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Mise en place réunion bimensuelle</a:t>
            </a:r>
          </a:p>
          <a:p>
            <a:pPr algn="ctr"/>
            <a:r>
              <a:rPr lang="fr-FR" sz="1200" dirty="0"/>
              <a:t>a</a:t>
            </a:r>
            <a:r>
              <a:rPr lang="fr-FR" sz="1200" dirty="0" smtClean="0"/>
              <a:t>vec le PRODUCT-OWNER </a:t>
            </a:r>
          </a:p>
          <a:p>
            <a:pPr algn="ctr"/>
            <a:r>
              <a:rPr lang="fr-FR" sz="1200" dirty="0" smtClean="0"/>
              <a:t>de la partie Back Office</a:t>
            </a:r>
            <a:endParaRPr lang="fr-FR" sz="1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72239"/>
            <a:ext cx="223224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788024" y="3642015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Demande d’une ressource supplémentaire</a:t>
            </a:r>
          </a:p>
          <a:p>
            <a:r>
              <a:rPr lang="fr-FR" sz="1200" dirty="0" smtClean="0"/>
              <a:t>Pour avancer au maximum et pour une </a:t>
            </a:r>
          </a:p>
          <a:p>
            <a:r>
              <a:rPr lang="fr-FR" sz="1200" dirty="0" smtClean="0"/>
              <a:t>meilleure maintenance future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6" y="4765127"/>
            <a:ext cx="2086792" cy="128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65155" y="6237311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Répartition des tâches</a:t>
            </a:r>
            <a:endParaRPr lang="fr-FR" sz="12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23" y="4765127"/>
            <a:ext cx="2380980" cy="128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927323" y="6237312"/>
            <a:ext cx="2360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Transmission de connaissances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21917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6.   Vision Développeur</a:t>
            </a:r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5993800" cy="323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699792" y="213285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3-TIERS</a:t>
            </a:r>
          </a:p>
        </p:txBody>
      </p:sp>
    </p:spTree>
    <p:extLst>
      <p:ext uri="{BB962C8B-B14F-4D97-AF65-F5344CB8AC3E}">
        <p14:creationId xmlns:p14="http://schemas.microsoft.com/office/powerpoint/2010/main" val="5807304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479" y="307960"/>
            <a:ext cx="7467600" cy="1143000"/>
          </a:xfrm>
        </p:spPr>
        <p:txBody>
          <a:bodyPr>
            <a:normAutofit/>
          </a:bodyPr>
          <a:lstStyle/>
          <a:p>
            <a:pPr marL="742950" indent="-742950" algn="ctr">
              <a:buFont typeface="+mj-lt"/>
              <a:buAutoNum type="alphaUcPeriod"/>
            </a:pPr>
            <a:r>
              <a:rPr lang="fr-FR" sz="3600" b="1" dirty="0" smtClean="0">
                <a:solidFill>
                  <a:schemeClr val="accent2"/>
                </a:solidFill>
              </a:rPr>
              <a:t>LE PARADIGME MVC</a:t>
            </a:r>
            <a:endParaRPr lang="fr-FR" sz="3600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583" y="1701896"/>
            <a:ext cx="7467600" cy="4525963"/>
          </a:xfrm>
        </p:spPr>
        <p:txBody>
          <a:bodyPr/>
          <a:lstStyle/>
          <a:p>
            <a:r>
              <a:rPr lang="fr-FR" dirty="0" smtClean="0"/>
              <a:t>Structure de l’Application</a:t>
            </a:r>
          </a:p>
          <a:p>
            <a:pPr marL="36576" indent="0">
              <a:buNone/>
            </a:pPr>
            <a:endParaRPr lang="fr-FR" dirty="0"/>
          </a:p>
        </p:txBody>
      </p:sp>
      <p:pic>
        <p:nvPicPr>
          <p:cNvPr id="7172" name="Picture 4" descr="C:\Users\EL OUAZGHI\Documents\My Screen Captures\Java EE - app e-Gers dark presentationWebContentlisteDeplacements.jsp - Eclipse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247964"/>
            <a:ext cx="6034881" cy="434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égende encadrée 1 10"/>
          <p:cNvSpPr/>
          <p:nvPr/>
        </p:nvSpPr>
        <p:spPr>
          <a:xfrm>
            <a:off x="3627133" y="2641485"/>
            <a:ext cx="2592288" cy="148444"/>
          </a:xfrm>
          <a:prstGeom prst="borderCallout1">
            <a:avLst>
              <a:gd name="adj1" fmla="val 50749"/>
              <a:gd name="adj2" fmla="val -545"/>
              <a:gd name="adj3" fmla="val 232498"/>
              <a:gd name="adj4" fmla="val -3879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Classe Action STRUTS</a:t>
            </a:r>
            <a:endParaRPr lang="fr-FR" sz="1000" dirty="0"/>
          </a:p>
        </p:txBody>
      </p:sp>
      <p:sp>
        <p:nvSpPr>
          <p:cNvPr id="12" name="Légende encadrée 1 11"/>
          <p:cNvSpPr/>
          <p:nvPr/>
        </p:nvSpPr>
        <p:spPr>
          <a:xfrm>
            <a:off x="3627134" y="2855527"/>
            <a:ext cx="2592287" cy="159427"/>
          </a:xfrm>
          <a:prstGeom prst="borderCallout1">
            <a:avLst>
              <a:gd name="adj1" fmla="val 49764"/>
              <a:gd name="adj2" fmla="val 371"/>
              <a:gd name="adj3" fmla="val 163642"/>
              <a:gd name="adj4" fmla="val -520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Classe Objet Métier </a:t>
            </a:r>
            <a:endParaRPr lang="fr-FR" sz="1000" dirty="0"/>
          </a:p>
        </p:txBody>
      </p:sp>
      <p:sp>
        <p:nvSpPr>
          <p:cNvPr id="13" name="Légende encadrée 1 12"/>
          <p:cNvSpPr/>
          <p:nvPr/>
        </p:nvSpPr>
        <p:spPr>
          <a:xfrm>
            <a:off x="3627132" y="3104964"/>
            <a:ext cx="2592287" cy="159427"/>
          </a:xfrm>
          <a:prstGeom prst="borderCallout1">
            <a:avLst>
              <a:gd name="adj1" fmla="val 41097"/>
              <a:gd name="adj2" fmla="val -87"/>
              <a:gd name="adj3" fmla="val 90152"/>
              <a:gd name="adj4" fmla="val -575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Couche DAO</a:t>
            </a:r>
            <a:endParaRPr lang="fr-FR" sz="1000" dirty="0"/>
          </a:p>
        </p:txBody>
      </p:sp>
      <p:sp>
        <p:nvSpPr>
          <p:cNvPr id="14" name="Légende encadrée 1 13"/>
          <p:cNvSpPr/>
          <p:nvPr/>
        </p:nvSpPr>
        <p:spPr>
          <a:xfrm>
            <a:off x="3627131" y="3356992"/>
            <a:ext cx="2592289" cy="216024"/>
          </a:xfrm>
          <a:prstGeom prst="borderCallout1">
            <a:avLst>
              <a:gd name="adj1" fmla="val 51734"/>
              <a:gd name="adj2" fmla="val 371"/>
              <a:gd name="adj3" fmla="val 19047"/>
              <a:gd name="adj4" fmla="val -378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Intercepteur STRUTS</a:t>
            </a:r>
            <a:endParaRPr lang="fr-FR" sz="1000" dirty="0"/>
          </a:p>
        </p:txBody>
      </p:sp>
      <p:sp>
        <p:nvSpPr>
          <p:cNvPr id="15" name="Légende encadrée 1 14"/>
          <p:cNvSpPr/>
          <p:nvPr/>
        </p:nvSpPr>
        <p:spPr>
          <a:xfrm>
            <a:off x="3627133" y="3683730"/>
            <a:ext cx="2592285" cy="216024"/>
          </a:xfrm>
          <a:prstGeom prst="borderCallout1">
            <a:avLst>
              <a:gd name="adj1" fmla="val 51733"/>
              <a:gd name="adj2" fmla="val -545"/>
              <a:gd name="adj3" fmla="val 128992"/>
              <a:gd name="adj4" fmla="val -4383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Configuration STRUTS</a:t>
            </a:r>
            <a:endParaRPr lang="fr-FR" sz="1000" dirty="0"/>
          </a:p>
        </p:txBody>
      </p:sp>
      <p:sp>
        <p:nvSpPr>
          <p:cNvPr id="16" name="Accolade fermante 15"/>
          <p:cNvSpPr/>
          <p:nvPr/>
        </p:nvSpPr>
        <p:spPr>
          <a:xfrm>
            <a:off x="3858815" y="5661248"/>
            <a:ext cx="713185" cy="933212"/>
          </a:xfrm>
          <a:prstGeom prst="rightBrace">
            <a:avLst>
              <a:gd name="adj1" fmla="val 376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572000" y="6021288"/>
            <a:ext cx="164741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Pages JSP</a:t>
            </a:r>
            <a:endParaRPr lang="fr-FR" sz="1000" dirty="0"/>
          </a:p>
        </p:txBody>
      </p:sp>
      <p:sp>
        <p:nvSpPr>
          <p:cNvPr id="21" name="Légende encadrée 1 20"/>
          <p:cNvSpPr/>
          <p:nvPr/>
        </p:nvSpPr>
        <p:spPr>
          <a:xfrm>
            <a:off x="3606559" y="5319031"/>
            <a:ext cx="2612862" cy="216024"/>
          </a:xfrm>
          <a:prstGeom prst="borderCallout1">
            <a:avLst>
              <a:gd name="adj1" fmla="val 62727"/>
              <a:gd name="adj2" fmla="val 371"/>
              <a:gd name="adj3" fmla="val 117997"/>
              <a:gd name="adj4" fmla="val -3598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Configuration STRUTS</a:t>
            </a:r>
            <a:endParaRPr lang="fr-FR" sz="1000" dirty="0"/>
          </a:p>
        </p:txBody>
      </p:sp>
      <p:sp>
        <p:nvSpPr>
          <p:cNvPr id="18" name="Légende encadrée 1 17"/>
          <p:cNvSpPr/>
          <p:nvPr/>
        </p:nvSpPr>
        <p:spPr>
          <a:xfrm>
            <a:off x="3616845" y="5016099"/>
            <a:ext cx="2602575" cy="216024"/>
          </a:xfrm>
          <a:prstGeom prst="borderCallout1">
            <a:avLst>
              <a:gd name="adj1" fmla="val 46237"/>
              <a:gd name="adj2" fmla="val -21"/>
              <a:gd name="adj3" fmla="val 189461"/>
              <a:gd name="adj4" fmla="val -516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Librairies utilisées</a:t>
            </a:r>
            <a:endParaRPr lang="fr-FR" sz="1000" dirty="0"/>
          </a:p>
        </p:txBody>
      </p:sp>
      <p:sp>
        <p:nvSpPr>
          <p:cNvPr id="19" name="Légende encadrée 1 18"/>
          <p:cNvSpPr/>
          <p:nvPr/>
        </p:nvSpPr>
        <p:spPr>
          <a:xfrm>
            <a:off x="3627133" y="4653136"/>
            <a:ext cx="2592287" cy="216024"/>
          </a:xfrm>
          <a:prstGeom prst="borderCallout1">
            <a:avLst>
              <a:gd name="adj1" fmla="val 57231"/>
              <a:gd name="adj2" fmla="val -451"/>
              <a:gd name="adj3" fmla="val 117998"/>
              <a:gd name="adj4" fmla="val -5033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Feuille de style CSS</a:t>
            </a:r>
            <a:endParaRPr lang="fr-FR" sz="1000" dirty="0"/>
          </a:p>
        </p:txBody>
      </p:sp>
      <p:sp>
        <p:nvSpPr>
          <p:cNvPr id="20" name="Légende encadrée 1 19"/>
          <p:cNvSpPr/>
          <p:nvPr/>
        </p:nvSpPr>
        <p:spPr>
          <a:xfrm>
            <a:off x="3616846" y="4221088"/>
            <a:ext cx="2602572" cy="200124"/>
          </a:xfrm>
          <a:prstGeom prst="borderCallout1">
            <a:avLst>
              <a:gd name="adj1" fmla="val 48419"/>
              <a:gd name="adj2" fmla="val -120"/>
              <a:gd name="adj3" fmla="val 195576"/>
              <a:gd name="adj4" fmla="val -634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Scripts JavaScript</a:t>
            </a:r>
            <a:endParaRPr lang="fr-FR" sz="10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7093701" y="4130956"/>
            <a:ext cx="1728192" cy="2463504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/>
              <a:t>Légende : </a:t>
            </a:r>
          </a:p>
          <a:p>
            <a:pPr algn="ctr"/>
            <a:endParaRPr lang="fr-FR" sz="1000" dirty="0"/>
          </a:p>
          <a:p>
            <a:pPr algn="ctr"/>
            <a:r>
              <a:rPr lang="fr-FR" sz="1000" dirty="0" smtClean="0">
                <a:solidFill>
                  <a:srgbClr val="FF0000"/>
                </a:solidFill>
              </a:rPr>
              <a:t>MODELE</a:t>
            </a:r>
          </a:p>
          <a:p>
            <a:pPr algn="ctr"/>
            <a:endParaRPr lang="fr-FR" sz="1000" dirty="0" smtClean="0"/>
          </a:p>
          <a:p>
            <a:pPr algn="ctr"/>
            <a:endParaRPr lang="fr-FR" sz="1000" dirty="0"/>
          </a:p>
          <a:p>
            <a:pPr algn="ctr"/>
            <a:r>
              <a:rPr lang="fr-FR" sz="1000" dirty="0" smtClean="0">
                <a:solidFill>
                  <a:schemeClr val="accent1"/>
                </a:solidFill>
              </a:rPr>
              <a:t>VUE</a:t>
            </a:r>
          </a:p>
          <a:p>
            <a:pPr algn="ctr"/>
            <a:endParaRPr lang="fr-FR" sz="1000" dirty="0"/>
          </a:p>
          <a:p>
            <a:pPr algn="ctr"/>
            <a:endParaRPr lang="fr-FR" sz="1000" dirty="0" smtClean="0"/>
          </a:p>
          <a:p>
            <a:pPr algn="ctr"/>
            <a:endParaRPr lang="fr-FR" sz="1000" dirty="0" smtClean="0"/>
          </a:p>
          <a:p>
            <a:pPr algn="ctr"/>
            <a:r>
              <a:rPr lang="fr-FR" sz="1000" dirty="0" smtClean="0">
                <a:solidFill>
                  <a:srgbClr val="00B050"/>
                </a:solidFill>
              </a:rPr>
              <a:t>CONTROLEUR</a:t>
            </a:r>
            <a:endParaRPr lang="fr-FR" sz="1000" dirty="0">
              <a:solidFill>
                <a:srgbClr val="00B050"/>
              </a:solidFill>
            </a:endParaRPr>
          </a:p>
          <a:p>
            <a:pPr algn="ctr"/>
            <a:endParaRPr lang="fr-FR" sz="1000" dirty="0" smtClean="0"/>
          </a:p>
          <a:p>
            <a:pPr algn="ctr"/>
            <a:endParaRPr lang="fr-FR" sz="1000" dirty="0"/>
          </a:p>
          <a:p>
            <a:pPr algn="ctr"/>
            <a:endParaRPr lang="fr-FR" sz="1000" dirty="0" smtClean="0"/>
          </a:p>
          <a:p>
            <a:pPr algn="ctr"/>
            <a:r>
              <a:rPr lang="fr-FR" sz="1000" dirty="0" smtClean="0">
                <a:solidFill>
                  <a:srgbClr val="7030A0"/>
                </a:solidFill>
              </a:rPr>
              <a:t>AUTRES</a:t>
            </a:r>
            <a:endParaRPr lang="fr-FR" sz="1000" dirty="0">
              <a:solidFill>
                <a:srgbClr val="7030A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89789" y="4653136"/>
            <a:ext cx="216024" cy="254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7189789" y="5107757"/>
            <a:ext cx="216024" cy="25495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7189789" y="5661248"/>
            <a:ext cx="216024" cy="254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7189789" y="6237312"/>
            <a:ext cx="216024" cy="2549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7520243" y="163944"/>
            <a:ext cx="792088" cy="28803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Contrôleur</a:t>
            </a:r>
            <a:endParaRPr lang="fr-FR" sz="9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6647353" y="973043"/>
            <a:ext cx="914400" cy="32403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Vue</a:t>
            </a:r>
            <a:endParaRPr lang="fr-FR" sz="9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8203931" y="973043"/>
            <a:ext cx="914400" cy="324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Modèle</a:t>
            </a:r>
            <a:endParaRPr lang="fr-FR" sz="900" dirty="0"/>
          </a:p>
        </p:txBody>
      </p:sp>
      <p:sp>
        <p:nvSpPr>
          <p:cNvPr id="7" name="Flèche vers le bas 6"/>
          <p:cNvSpPr/>
          <p:nvPr/>
        </p:nvSpPr>
        <p:spPr>
          <a:xfrm>
            <a:off x="7273837" y="504170"/>
            <a:ext cx="263952" cy="377051"/>
          </a:xfrm>
          <a:prstGeom prst="downArrow">
            <a:avLst/>
          </a:prstGeom>
          <a:scene3d>
            <a:camera prst="orthographicFront">
              <a:rot lat="0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7672079" y="973043"/>
            <a:ext cx="463579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vers le bas 30"/>
          <p:cNvSpPr/>
          <p:nvPr/>
        </p:nvSpPr>
        <p:spPr>
          <a:xfrm>
            <a:off x="8312331" y="502522"/>
            <a:ext cx="263952" cy="378699"/>
          </a:xfrm>
          <a:prstGeom prst="downArrow">
            <a:avLst/>
          </a:prstGeom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0325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 smtClean="0">
                <a:solidFill>
                  <a:srgbClr val="FF0000"/>
                </a:solidFill>
              </a:rPr>
              <a:t>MODÈLE</a:t>
            </a:r>
            <a:endParaRPr lang="fr-FR" sz="36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DAO + Pattern FACTORY</a:t>
            </a:r>
          </a:p>
          <a:p>
            <a:pPr marL="36576" indent="0">
              <a:buNone/>
            </a:pPr>
            <a:r>
              <a:rPr lang="fr-FR" dirty="0"/>
              <a:t>	</a:t>
            </a:r>
            <a:endParaRPr lang="fr-FR" sz="1800" dirty="0" smtClean="0"/>
          </a:p>
          <a:p>
            <a:pPr marL="36576" indent="0">
              <a:buNone/>
            </a:pPr>
            <a:endParaRPr lang="fr-FR" dirty="0"/>
          </a:p>
          <a:p>
            <a:pPr marL="36576" indent="0">
              <a:buNone/>
            </a:pPr>
            <a:endParaRPr lang="fr-FR" dirty="0"/>
          </a:p>
        </p:txBody>
      </p:sp>
      <p:pic>
        <p:nvPicPr>
          <p:cNvPr id="9219" name="Picture 3" descr="C:\Users\EL OUAZGHI\Documents\My Screen Captures\Diagramme1.dia (CUsersEL OUAZGHIPictures) - diaw.ex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878497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95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2060848"/>
            <a:ext cx="7467600" cy="4525963"/>
          </a:xfrm>
          <a:ln>
            <a:noFill/>
          </a:ln>
        </p:spPr>
        <p:txBody>
          <a:bodyPr/>
          <a:lstStyle/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Présentation de l’entreprise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Présentation du projet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Définition des besoins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Conception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Vision chef de Projet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Vision Développeur</a:t>
            </a:r>
          </a:p>
          <a:p>
            <a:pPr marL="550926" indent="-514350">
              <a:buFont typeface="+mj-lt"/>
              <a:buAutoNum type="arabicPeriod"/>
            </a:pPr>
            <a:r>
              <a:rPr lang="fr-FR" dirty="0" smtClean="0">
                <a:solidFill>
                  <a:schemeClr val="accent2"/>
                </a:solidFill>
              </a:rPr>
              <a:t>Bilan du Projet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197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Exemple :</a:t>
            </a:r>
            <a:endParaRPr lang="fr-FR" sz="3600" dirty="0"/>
          </a:p>
        </p:txBody>
      </p:sp>
      <p:pic>
        <p:nvPicPr>
          <p:cNvPr id="8194" name="Picture 2" descr="C:\Users\EL OUAZGHI\Documents\My Screen Captures\Cworkspaceapp e-Gers dark presentationsrcdaoimplementationsRoleDao.java - Notepad++ [Administrator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477202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égende encadrée 1 3"/>
          <p:cNvSpPr/>
          <p:nvPr/>
        </p:nvSpPr>
        <p:spPr>
          <a:xfrm>
            <a:off x="179512" y="1688840"/>
            <a:ext cx="2066528" cy="306324"/>
          </a:xfrm>
          <a:prstGeom prst="borderCallout1">
            <a:avLst>
              <a:gd name="adj1" fmla="val 51702"/>
              <a:gd name="adj2" fmla="val 100459"/>
              <a:gd name="adj3" fmla="val 19458"/>
              <a:gd name="adj4" fmla="val 149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Classe qui implémente l’Interface DAO</a:t>
            </a:r>
            <a:endParaRPr lang="fr-FR" sz="1000" dirty="0"/>
          </a:p>
        </p:txBody>
      </p:sp>
      <p:sp>
        <p:nvSpPr>
          <p:cNvPr id="8" name="Légende encadrée 1 7"/>
          <p:cNvSpPr/>
          <p:nvPr/>
        </p:nvSpPr>
        <p:spPr>
          <a:xfrm>
            <a:off x="179512" y="2147564"/>
            <a:ext cx="2066528" cy="306324"/>
          </a:xfrm>
          <a:prstGeom prst="borderCallout1">
            <a:avLst>
              <a:gd name="adj1" fmla="val 51702"/>
              <a:gd name="adj2" fmla="val 100459"/>
              <a:gd name="adj3" fmla="val -3802"/>
              <a:gd name="adj4" fmla="val 159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Requêtes SQL</a:t>
            </a:r>
            <a:endParaRPr lang="fr-FR" sz="1000" dirty="0"/>
          </a:p>
        </p:txBody>
      </p:sp>
      <p:sp>
        <p:nvSpPr>
          <p:cNvPr id="9" name="Légende encadrée 1 8"/>
          <p:cNvSpPr/>
          <p:nvPr/>
        </p:nvSpPr>
        <p:spPr>
          <a:xfrm>
            <a:off x="179512" y="2606288"/>
            <a:ext cx="2066528" cy="306324"/>
          </a:xfrm>
          <a:prstGeom prst="borderCallout1">
            <a:avLst>
              <a:gd name="adj1" fmla="val 51702"/>
              <a:gd name="adj2" fmla="val 100459"/>
              <a:gd name="adj3" fmla="val -69706"/>
              <a:gd name="adj4" fmla="val 158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Objet JDBC</a:t>
            </a:r>
            <a:endParaRPr lang="fr-FR" sz="1000" dirty="0"/>
          </a:p>
        </p:txBody>
      </p:sp>
      <p:sp>
        <p:nvSpPr>
          <p:cNvPr id="10" name="Légende encadrée 1 9"/>
          <p:cNvSpPr/>
          <p:nvPr/>
        </p:nvSpPr>
        <p:spPr>
          <a:xfrm>
            <a:off x="179512" y="3065012"/>
            <a:ext cx="2066528" cy="306324"/>
          </a:xfrm>
          <a:prstGeom prst="borderCallout1">
            <a:avLst>
              <a:gd name="adj1" fmla="val 51702"/>
              <a:gd name="adj2" fmla="val 100459"/>
              <a:gd name="adj3" fmla="val -100720"/>
              <a:gd name="adj4" fmla="val 157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JavaBean</a:t>
            </a:r>
            <a:endParaRPr lang="fr-FR" sz="1000" dirty="0"/>
          </a:p>
        </p:txBody>
      </p:sp>
      <p:sp>
        <p:nvSpPr>
          <p:cNvPr id="11" name="Légende encadrée 1 10"/>
          <p:cNvSpPr/>
          <p:nvPr/>
        </p:nvSpPr>
        <p:spPr>
          <a:xfrm>
            <a:off x="179512" y="3645024"/>
            <a:ext cx="2066528" cy="306324"/>
          </a:xfrm>
          <a:prstGeom prst="borderCallout1">
            <a:avLst>
              <a:gd name="adj1" fmla="val 51702"/>
              <a:gd name="adj2" fmla="val 100459"/>
              <a:gd name="adj3" fmla="val -100720"/>
              <a:gd name="adj4" fmla="val 157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Méthode CRUD (Read)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1795827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 smtClean="0">
                <a:solidFill>
                  <a:srgbClr val="00B0F0"/>
                </a:solidFill>
              </a:rPr>
              <a:t>VUE</a:t>
            </a:r>
            <a:r>
              <a:rPr lang="fr-FR" sz="3600" dirty="0" smtClean="0">
                <a:solidFill>
                  <a:srgbClr val="00B0F0"/>
                </a:solidFill>
              </a:rPr>
              <a:t> </a:t>
            </a:r>
            <a:r>
              <a:rPr lang="fr-FR" sz="3600" dirty="0" smtClean="0"/>
              <a:t>: les pages JSP</a:t>
            </a:r>
            <a:endParaRPr lang="fr-FR" sz="3600" dirty="0"/>
          </a:p>
        </p:txBody>
      </p:sp>
      <p:pic>
        <p:nvPicPr>
          <p:cNvPr id="10242" name="Picture 2" descr="C:\Users\EL OUAZGHI\Documents\My Screen Captures\Java EE - app e-Gers dark presentationsrcbeanActionProfilUtilisateurAction.java - Eclip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36385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L OUAZGHI\Documents\My Screen Captures\Java EE - app e-Gers dark presentationWebContentprofilUtilisateur.jsp - Eclip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68179"/>
            <a:ext cx="501015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L OUAZGHI\Documents\My Screen Captures\Java EE - app e-Gers dark presentationWebContentprofilUtilisateur.jsp - Eclips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07544"/>
            <a:ext cx="6772276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81299" y="2060848"/>
            <a:ext cx="3475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Ajout du bean en attribut de requête : 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81299" y="3140968"/>
            <a:ext cx="380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Réception de l’attribut dans la page JSP : 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81298" y="4213054"/>
            <a:ext cx="4094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Utilisation du Bean Utilisateur :</a:t>
            </a:r>
            <a:endParaRPr lang="fr-FR" sz="1400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41401"/>
            <a:ext cx="1675431" cy="167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305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 smtClean="0">
                <a:solidFill>
                  <a:srgbClr val="00B050"/>
                </a:solidFill>
              </a:rPr>
              <a:t>CONTROLEUR</a:t>
            </a:r>
            <a:r>
              <a:rPr lang="fr-FR" sz="3600" dirty="0" smtClean="0"/>
              <a:t> </a:t>
            </a:r>
            <a:endParaRPr lang="fr-FR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4664"/>
            <a:ext cx="2438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C:\Users\EL OUAZGHI\Documents\My Screen Captures\Java EE - app e-Gers dark presentationsrcstruts.xml - Eclip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91" y="4581233"/>
            <a:ext cx="4450867" cy="12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86678" y="4136866"/>
            <a:ext cx="472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Déclaration Action dans struts.xml avec redirections : </a:t>
            </a:r>
            <a:endParaRPr lang="fr-FR" sz="1400" dirty="0"/>
          </a:p>
        </p:txBody>
      </p:sp>
      <p:sp>
        <p:nvSpPr>
          <p:cNvPr id="9" name="Rectangle 8"/>
          <p:cNvSpPr/>
          <p:nvPr/>
        </p:nvSpPr>
        <p:spPr>
          <a:xfrm>
            <a:off x="4852589" y="5361058"/>
            <a:ext cx="67437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843760" y="5100446"/>
            <a:ext cx="792088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68" name="Picture 4" descr="C:\Users\EL OUAZGHI\Documents\My Screen Captures\Cworkspaceapp e-Gers dark presentationsrcbeanActionEnvoyerEtatMensuelAssembleeAction.java - Notepad++ [Administrator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6" y="2204864"/>
            <a:ext cx="4422089" cy="41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13"/>
          <p:cNvCxnSpPr/>
          <p:nvPr/>
        </p:nvCxnSpPr>
        <p:spPr>
          <a:xfrm>
            <a:off x="609605" y="5887376"/>
            <a:ext cx="5760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09605" y="6120069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47956" y="1769185"/>
            <a:ext cx="4386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 Bean.Action : Méthode envoyerEtatMensuelAssemblee() :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693878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 smtClean="0">
                <a:solidFill>
                  <a:schemeClr val="accent2"/>
                </a:solidFill>
              </a:rPr>
              <a:t>B.   LIBRAIRIES JAVASCRIPT</a:t>
            </a:r>
            <a:endParaRPr lang="fr-FR" sz="3600" b="1" dirty="0">
              <a:solidFill>
                <a:schemeClr val="accent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88840"/>
            <a:ext cx="2304256" cy="261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6442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44" y="539164"/>
            <a:ext cx="2234554" cy="111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EL OUAZGHI\Documents\My Screen Captures\Java EE - app e-Gers dark presentationWebContentlisteDeplacements.jsp - Eclipse_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8" y="4293096"/>
            <a:ext cx="48482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EL OUAZGHI\Documents\My Screen Captures\Java EE - app e-Gers dark presentationWebContentlisteDeplacements.jsp - Eclipse_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8" y="2852936"/>
            <a:ext cx="40290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59632" y="2420888"/>
            <a:ext cx="291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Appel de la librairie JQUERY : </a:t>
            </a:r>
            <a:endParaRPr lang="fr-FR" sz="1400" dirty="0"/>
          </a:p>
        </p:txBody>
      </p:sp>
      <p:sp>
        <p:nvSpPr>
          <p:cNvPr id="8" name="Légende encadrée 1 7"/>
          <p:cNvSpPr/>
          <p:nvPr/>
        </p:nvSpPr>
        <p:spPr>
          <a:xfrm>
            <a:off x="6156176" y="3455101"/>
            <a:ext cx="2304256" cy="612648"/>
          </a:xfrm>
          <a:prstGeom prst="borderCallout1">
            <a:avLst>
              <a:gd name="adj1" fmla="val 55579"/>
              <a:gd name="adj2" fmla="val -87"/>
              <a:gd name="adj3" fmla="val 168712"/>
              <a:gd name="adj4" fmla="val -106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Lorsqu’on clique sur une ligne(tr) du tableau dont l’id est tableDeplacement :</a:t>
            </a:r>
            <a:endParaRPr lang="fr-FR" sz="1000" dirty="0"/>
          </a:p>
        </p:txBody>
      </p:sp>
      <p:sp>
        <p:nvSpPr>
          <p:cNvPr id="9" name="Légende encadrée 1 8"/>
          <p:cNvSpPr/>
          <p:nvPr/>
        </p:nvSpPr>
        <p:spPr>
          <a:xfrm>
            <a:off x="6156176" y="4365104"/>
            <a:ext cx="2304256" cy="612648"/>
          </a:xfrm>
          <a:prstGeom prst="borderCallout1">
            <a:avLst>
              <a:gd name="adj1" fmla="val 49764"/>
              <a:gd name="adj2" fmla="val 944"/>
              <a:gd name="adj3" fmla="val 60164"/>
              <a:gd name="adj4" fmla="val -103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Si cette dernière est sélectionnée, elle sera désélectionnée</a:t>
            </a:r>
            <a:endParaRPr lang="fr-FR" sz="1000" dirty="0"/>
          </a:p>
        </p:txBody>
      </p:sp>
      <p:sp>
        <p:nvSpPr>
          <p:cNvPr id="10" name="Légende encadrée 1 9"/>
          <p:cNvSpPr/>
          <p:nvPr/>
        </p:nvSpPr>
        <p:spPr>
          <a:xfrm>
            <a:off x="6156176" y="5373216"/>
            <a:ext cx="2304256" cy="612648"/>
          </a:xfrm>
          <a:prstGeom prst="borderCallout1">
            <a:avLst>
              <a:gd name="adj1" fmla="val 51702"/>
              <a:gd name="adj2" fmla="val -1118"/>
              <a:gd name="adj3" fmla="val -7678"/>
              <a:gd name="adj4" fmla="val -106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sinon quand cette dernière est désélectionnée, elle devient sélectionnée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608796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87" y="260648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11760" y="197954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Rendre une application web responsive…</a:t>
            </a:r>
            <a:endParaRPr lang="fr-FR" dirty="0"/>
          </a:p>
        </p:txBody>
      </p:sp>
      <p:pic>
        <p:nvPicPr>
          <p:cNvPr id="13315" name="Picture 3" descr="C:\Users\EL OUAZGHI\Documents\My Screen Captures\Une grille  - Google Chr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9" y="2492896"/>
            <a:ext cx="2613624" cy="10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L OUAZGHI\Documents\My Screen Captures\Une grille  - Google Chrom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4" y="4149081"/>
            <a:ext cx="430510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L OUAZGHI\Documents\My Screen Captures\Une grille  - Google Chrome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05" y="2492896"/>
            <a:ext cx="4345743" cy="34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973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L OUAZGHI\Documents\My Screen Captures\Mon profil - Google Chr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488832" cy="53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9592" y="404664"/>
            <a:ext cx="384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Affichage sur grand écran (PC) : </a:t>
            </a:r>
            <a:endParaRPr lang="fr-FR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655"/>
            <a:ext cx="931349" cy="93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4341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L OUAZGHI\Documents\My Screen Captures\Mon profil - Google Chrom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363743" cy="511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476672"/>
            <a:ext cx="470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Affichage sur écran moyen (pc portable) :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655"/>
            <a:ext cx="931349" cy="93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107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L OUAZGHI\Documents\My Screen Captures\RapportDeStage.pptx - Microsoft Power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5040560" cy="511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03648" y="48469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Affichage sur Tablette : 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655"/>
            <a:ext cx="931349" cy="93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161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L OUAZGHI\Documents\My Screen Captures\Mon profil - Google Chrome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02" y="1494225"/>
            <a:ext cx="4377810" cy="41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187624" y="652046"/>
            <a:ext cx="332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Affichage sur Smartphone : 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655"/>
            <a:ext cx="931349" cy="93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9635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fr-FR" b="1" dirty="0" smtClean="0">
                <a:solidFill>
                  <a:schemeClr val="accent2"/>
                </a:solidFill>
              </a:rPr>
              <a:t>Présentation de l’entreprise</a:t>
            </a:r>
            <a:endParaRPr lang="fr-FR" b="1" dirty="0">
              <a:solidFill>
                <a:schemeClr val="accent2"/>
              </a:solidFill>
            </a:endParaRPr>
          </a:p>
        </p:txBody>
      </p:sp>
      <p:pic>
        <p:nvPicPr>
          <p:cNvPr id="1027" name="Picture 3" descr="C:\Users\EL OUAZGHI\Documents\My Screen Captures\Auch, Midi-Pyrénées - Google Maps - Google Chr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6" y="1556792"/>
            <a:ext cx="4325467" cy="37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89240"/>
            <a:ext cx="2808312" cy="72007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36305" y="2132856"/>
            <a:ext cx="2592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AMENAGEMENT DU TERRITOIRE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ENVIRONNEMENT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PATRIMOINE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TOURISME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SOLIDARITE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SOCIAL</a:t>
            </a:r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64088" y="155679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COMPETENCES :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27650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EL OUAZGHI\Documents\My Screen Captures\PrtScr 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4664"/>
            <a:ext cx="53625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L OUAZGHI\Documents\My Screen Captures\X-editable  In-place editing with Twitter Bootstrap, jQuery UI or pure jQuery - Google Chrom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" y="3598822"/>
            <a:ext cx="48768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39016" y="3229490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Appel de la librairie x-</a:t>
            </a:r>
            <a:r>
              <a:rPr lang="fr-FR" dirty="0" err="1" smtClean="0"/>
              <a:t>editable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18437" name="Picture 5" descr="C:\Users\EL OUAZGHI\Documents\My Screen Captures\X-editable  In-place editing with Twitter Bootstrap, jQuery UI or pure jQuery - Google Chrome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" y="2244157"/>
            <a:ext cx="58388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39016" y="1851997"/>
            <a:ext cx="706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Appel des librairies bootstrap et jquery nécessaire à X-</a:t>
            </a:r>
            <a:r>
              <a:rPr lang="fr-FR" dirty="0" err="1" smtClean="0"/>
              <a:t>editable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18438" name="Picture 6" descr="C:\Users\EL OUAZGHI\Documents\My Screen Captures\Java EE - app e-Gers dark presentationWebContentlisteDeplacements.jsp - Eclipse_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" y="4674590"/>
            <a:ext cx="27051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39016" y="4292348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Réglage du mode d’édition :</a:t>
            </a:r>
            <a:endParaRPr lang="fr-FR" dirty="0"/>
          </a:p>
        </p:txBody>
      </p:sp>
      <p:pic>
        <p:nvPicPr>
          <p:cNvPr id="18439" name="Picture 7" descr="C:\Users\EL OUAZGHI\Documents\My Screen Captures\Java EE - app e-Gers dark presentationWebContentlisteDeplacements.jsp - Eclipse_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" y="6021288"/>
            <a:ext cx="53911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39015" y="5515462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Déclaration d’un Href qui sera éditable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3674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L OUAZGHI\Documents\My Screen Captures\Java EE - app e-Gers dark presentationWebContentlisteDeplacements.jsp - Eclipse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4457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9592" y="1268760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Rend le champ objet éditable + options associés :</a:t>
            </a:r>
            <a:endParaRPr lang="fr-FR" dirty="0"/>
          </a:p>
        </p:txBody>
      </p:sp>
      <p:pic>
        <p:nvPicPr>
          <p:cNvPr id="19459" name="Picture 3" descr="C:\Users\EL OUAZGHI\Documents\My Screen Captures\Java EE - app e-Gers dark presentationWebContentlisteDeplacements.jsp - Eclipse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8934"/>
            <a:ext cx="632460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3429000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Possibilité de rajouter des validateurs :</a:t>
            </a:r>
            <a:endParaRPr lang="fr-FR" dirty="0"/>
          </a:p>
        </p:txBody>
      </p:sp>
      <p:pic>
        <p:nvPicPr>
          <p:cNvPr id="19461" name="Picture 5" descr="C:\Users\EL OUAZGHI\Documents\My Screen Captures\RapportDeStage.pptx - Microsoft PowerPoint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05412"/>
            <a:ext cx="45148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EL OUAZGHI\Documents\My Screen Captures\Déplacements - Google Chrome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37250"/>
            <a:ext cx="45148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EL OUAZGHI\Documents\My Screen Captures\PrtScr captu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67" y="188640"/>
            <a:ext cx="344211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991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1886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C:\Users\EL OUAZGHI\Documents\My Screen Captures\Java EE - app e-Gers dark presentationWebContentprofilVehicule.jsp - Eclip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4" y="2852936"/>
            <a:ext cx="46958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égende encadrée 1 3"/>
          <p:cNvSpPr/>
          <p:nvPr/>
        </p:nvSpPr>
        <p:spPr>
          <a:xfrm>
            <a:off x="6084166" y="2773801"/>
            <a:ext cx="2199655" cy="360040"/>
          </a:xfrm>
          <a:prstGeom prst="borderCallout1">
            <a:avLst>
              <a:gd name="adj1" fmla="val 51702"/>
              <a:gd name="adj2" fmla="val -775"/>
              <a:gd name="adj3" fmla="val 153878"/>
              <a:gd name="adj4" fmla="val -187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Méthode d’envoi des données</a:t>
            </a:r>
            <a:endParaRPr lang="fr-FR" sz="1000" dirty="0"/>
          </a:p>
        </p:txBody>
      </p:sp>
      <p:sp>
        <p:nvSpPr>
          <p:cNvPr id="5" name="Légende encadrée 1 4"/>
          <p:cNvSpPr/>
          <p:nvPr/>
        </p:nvSpPr>
        <p:spPr>
          <a:xfrm>
            <a:off x="6084167" y="2276872"/>
            <a:ext cx="2199655" cy="306324"/>
          </a:xfrm>
          <a:prstGeom prst="borderCallout1">
            <a:avLst>
              <a:gd name="adj1" fmla="val 45887"/>
              <a:gd name="adj2" fmla="val 845"/>
              <a:gd name="adj3" fmla="val 306336"/>
              <a:gd name="adj4" fmla="val -191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Appel Ajax</a:t>
            </a:r>
            <a:endParaRPr lang="fr-FR" sz="1000" dirty="0"/>
          </a:p>
        </p:txBody>
      </p:sp>
      <p:sp>
        <p:nvSpPr>
          <p:cNvPr id="7" name="Légende encadrée 1 6"/>
          <p:cNvSpPr/>
          <p:nvPr/>
        </p:nvSpPr>
        <p:spPr>
          <a:xfrm>
            <a:off x="6084167" y="3356992"/>
            <a:ext cx="2199653" cy="306324"/>
          </a:xfrm>
          <a:prstGeom prst="borderCallout1">
            <a:avLst>
              <a:gd name="adj1" fmla="val 53640"/>
              <a:gd name="adj2" fmla="val -775"/>
              <a:gd name="adj3" fmla="val 50473"/>
              <a:gd name="adj4" fmla="val -190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Requête asynchrone</a:t>
            </a:r>
            <a:endParaRPr lang="fr-FR" sz="1000" dirty="0"/>
          </a:p>
        </p:txBody>
      </p:sp>
      <p:sp>
        <p:nvSpPr>
          <p:cNvPr id="8" name="Légende encadrée 1 7"/>
          <p:cNvSpPr/>
          <p:nvPr/>
        </p:nvSpPr>
        <p:spPr>
          <a:xfrm>
            <a:off x="6084167" y="4043561"/>
            <a:ext cx="2199653" cy="465559"/>
          </a:xfrm>
          <a:prstGeom prst="borderCallout1">
            <a:avLst>
              <a:gd name="adj1" fmla="val 51702"/>
              <a:gd name="adj2" fmla="val 845"/>
              <a:gd name="adj3" fmla="val -72054"/>
              <a:gd name="adj4" fmla="val -92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Adresse  URL à laquelle la requête est envoyée</a:t>
            </a:r>
            <a:endParaRPr lang="fr-FR" sz="1000" dirty="0"/>
          </a:p>
        </p:txBody>
      </p:sp>
      <p:sp>
        <p:nvSpPr>
          <p:cNvPr id="9" name="Légende encadrée 1 8"/>
          <p:cNvSpPr/>
          <p:nvPr/>
        </p:nvSpPr>
        <p:spPr>
          <a:xfrm>
            <a:off x="6084165" y="4757654"/>
            <a:ext cx="2199655" cy="306324"/>
          </a:xfrm>
          <a:prstGeom prst="borderCallout1">
            <a:avLst>
              <a:gd name="adj1" fmla="val 45887"/>
              <a:gd name="adj2" fmla="val -519"/>
              <a:gd name="adj3" fmla="val -310063"/>
              <a:gd name="adj4" fmla="val -199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Le type de données retourné par le serveur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6408040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EL OUAZGHI\Documents\My Screen Captures\RapportDeStage.pptx - Microsoft PowerPoint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52936"/>
            <a:ext cx="543208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L OUAZGHI\Documents\My Screen Captures\Java EE - app e-Gers dark presentationsrcbeanActionListerUtilisateursJSONAction.java - Eclip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2852936"/>
            <a:ext cx="309070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1" y="158579"/>
            <a:ext cx="2008148" cy="130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C:\Users\EL OUAZGHI\Documents\My Screen Captures\Java EE - app e-Gers dark presentationWebContentprofilVehicule.jsp - Eclip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4" y="1462556"/>
            <a:ext cx="46958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765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4664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 descr="C:\Users\EL OUAZGHI\Documents\My Screen Captures\Cworkspaceapp e-Gers dark presentationWebContentlisteDeplacements.jsp - Notepad++ [Administrator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07" y="1695291"/>
            <a:ext cx="4306887" cy="11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115616" y="1418292"/>
            <a:ext cx="409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Tableau HTML avec déclaration du nom des colonnes :</a:t>
            </a:r>
            <a:endParaRPr lang="fr-FR" sz="1200" dirty="0"/>
          </a:p>
        </p:txBody>
      </p:sp>
      <p:pic>
        <p:nvPicPr>
          <p:cNvPr id="22533" name="Picture 5" descr="C:\Users\EL OUAZGHI\Documents\My Screen Captures\Cworkspaceapp e-Gers dark presentationWebContentlisteDeplacements.jsp - Notepad++ [Administrator]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08" y="3418337"/>
            <a:ext cx="430688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59632" y="3089539"/>
            <a:ext cx="3410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Fonction qui instancie le tableau DataTable : </a:t>
            </a:r>
            <a:endParaRPr lang="fr-FR" sz="1200" dirty="0"/>
          </a:p>
        </p:txBody>
      </p:sp>
      <p:sp>
        <p:nvSpPr>
          <p:cNvPr id="8" name="Accolade fermante 7"/>
          <p:cNvSpPr/>
          <p:nvPr/>
        </p:nvSpPr>
        <p:spPr>
          <a:xfrm>
            <a:off x="5316895" y="3501008"/>
            <a:ext cx="155448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5580112" y="3524436"/>
            <a:ext cx="230425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Appel Ajax pour remplir liste déplacements</a:t>
            </a:r>
            <a:endParaRPr lang="fr-FR" sz="1000" dirty="0"/>
          </a:p>
        </p:txBody>
      </p:sp>
      <p:sp>
        <p:nvSpPr>
          <p:cNvPr id="10" name="Légende encadrée 1 9"/>
          <p:cNvSpPr/>
          <p:nvPr/>
        </p:nvSpPr>
        <p:spPr>
          <a:xfrm>
            <a:off x="5580112" y="4005064"/>
            <a:ext cx="2304256" cy="216024"/>
          </a:xfrm>
          <a:prstGeom prst="borderCallout1">
            <a:avLst>
              <a:gd name="adj1" fmla="val 50013"/>
              <a:gd name="adj2" fmla="val 1127"/>
              <a:gd name="adj3" fmla="val 88655"/>
              <a:gd name="adj4" fmla="val -96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Instanciation du tableau dataTable</a:t>
            </a:r>
            <a:endParaRPr lang="fr-FR" sz="1000" dirty="0"/>
          </a:p>
        </p:txBody>
      </p:sp>
      <p:sp>
        <p:nvSpPr>
          <p:cNvPr id="11" name="Légende encadrée 1 10"/>
          <p:cNvSpPr/>
          <p:nvPr/>
        </p:nvSpPr>
        <p:spPr>
          <a:xfrm>
            <a:off x="5580112" y="4293096"/>
            <a:ext cx="2304256" cy="504056"/>
          </a:xfrm>
          <a:prstGeom prst="borderCallout1">
            <a:avLst>
              <a:gd name="adj1" fmla="val 53038"/>
              <a:gd name="adj2" fmla="val -110"/>
              <a:gd name="adj3" fmla="val -7459"/>
              <a:gd name="adj4" fmla="val -142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Définition des éléments de commande de la Table à apparaitre sur la page </a:t>
            </a:r>
            <a:endParaRPr lang="fr-FR" sz="1000" dirty="0"/>
          </a:p>
        </p:txBody>
      </p:sp>
      <p:sp>
        <p:nvSpPr>
          <p:cNvPr id="12" name="Légende encadrée 1 11"/>
          <p:cNvSpPr/>
          <p:nvPr/>
        </p:nvSpPr>
        <p:spPr>
          <a:xfrm>
            <a:off x="5580112" y="4869160"/>
            <a:ext cx="2304256" cy="576064"/>
          </a:xfrm>
          <a:prstGeom prst="borderCallout1">
            <a:avLst>
              <a:gd name="adj1" fmla="val 50013"/>
              <a:gd name="adj2" fmla="val 451"/>
              <a:gd name="adj3" fmla="val -65537"/>
              <a:gd name="adj4" fmla="val -104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Récupère les données json de la classe listerDeplacementJSONAction</a:t>
            </a:r>
            <a:endParaRPr lang="fr-FR" sz="1000" dirty="0"/>
          </a:p>
        </p:txBody>
      </p:sp>
      <p:sp>
        <p:nvSpPr>
          <p:cNvPr id="13" name="Légende encadrée 1 12"/>
          <p:cNvSpPr/>
          <p:nvPr/>
        </p:nvSpPr>
        <p:spPr>
          <a:xfrm>
            <a:off x="5580112" y="5517232"/>
            <a:ext cx="2304256" cy="612648"/>
          </a:xfrm>
          <a:prstGeom prst="borderCallout1">
            <a:avLst>
              <a:gd name="adj1" fmla="val 52030"/>
              <a:gd name="adj2" fmla="val -289"/>
              <a:gd name="adj3" fmla="val -118440"/>
              <a:gd name="adj4" fmla="val -107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Fait correspondre les colonnes aux noms des attributs de l’objet à afficher</a:t>
            </a:r>
            <a:endParaRPr lang="fr-FR" sz="1000" dirty="0"/>
          </a:p>
        </p:txBody>
      </p:sp>
      <p:sp>
        <p:nvSpPr>
          <p:cNvPr id="14" name="Légende encadrée 1 13"/>
          <p:cNvSpPr/>
          <p:nvPr/>
        </p:nvSpPr>
        <p:spPr>
          <a:xfrm>
            <a:off x="5580112" y="6163532"/>
            <a:ext cx="2304256" cy="306324"/>
          </a:xfrm>
          <a:prstGeom prst="borderCallout1">
            <a:avLst>
              <a:gd name="adj1" fmla="val 49004"/>
              <a:gd name="adj2" fmla="val -825"/>
              <a:gd name="adj3" fmla="val -300973"/>
              <a:gd name="adj4" fmla="val -110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Rend les lignes du tableau sélectionnables</a:t>
            </a:r>
            <a:endParaRPr lang="fr-FR" sz="1000" dirty="0"/>
          </a:p>
        </p:txBody>
      </p:sp>
      <p:sp>
        <p:nvSpPr>
          <p:cNvPr id="15" name="Légende encadrée 1 14"/>
          <p:cNvSpPr/>
          <p:nvPr/>
        </p:nvSpPr>
        <p:spPr>
          <a:xfrm>
            <a:off x="5580112" y="6525344"/>
            <a:ext cx="2304256" cy="277369"/>
          </a:xfrm>
          <a:prstGeom prst="borderCallout1">
            <a:avLst>
              <a:gd name="adj1" fmla="val 52162"/>
              <a:gd name="adj2" fmla="val -289"/>
              <a:gd name="adj3" fmla="val -377549"/>
              <a:gd name="adj4" fmla="val -13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i</a:t>
            </a:r>
            <a:r>
              <a:rPr lang="fr-FR" sz="1000" dirty="0" smtClean="0"/>
              <a:t>18n : internationalisation du tableau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272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EL OUAZGHI\Documents\My Screen Captures\Java EE - app e-Gers dark presentationWebContentlisteDeplacementsATraiter.jsp - Eclip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6561659" cy="47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49772"/>
            <a:ext cx="1872208" cy="48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547664" y="1196752"/>
            <a:ext cx="22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Résultat à l’affichage </a:t>
            </a:r>
            <a:r>
              <a:rPr lang="fr-FR" dirty="0" smtClean="0"/>
              <a:t>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3499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EL OUAZGHI\Documents\My Screen Captures\Bootbox.js—alert, confirm and flexible modal dialogs for the Bootstrap framework - Google Chr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3771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L OUAZGHI\Documents\My Screen Captures\Cworkspaceapp e-Gers dark presentationWebContentlisteDeplacements.jsp - Notepad++ [Administrator]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24" y="2636912"/>
            <a:ext cx="4827288" cy="39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71600" y="2060848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de pop-up Boostrap :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3131840" y="4005064"/>
            <a:ext cx="151216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3203848" y="4615966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3131840" y="4725144"/>
            <a:ext cx="151216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971600" y="4221088"/>
            <a:ext cx="21602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Déclaration de 3 boutons</a:t>
            </a:r>
            <a:endParaRPr lang="fr-FR" sz="1000" dirty="0"/>
          </a:p>
        </p:txBody>
      </p:sp>
      <p:sp>
        <p:nvSpPr>
          <p:cNvPr id="12" name="Légende encadrée 1 11"/>
          <p:cNvSpPr/>
          <p:nvPr/>
        </p:nvSpPr>
        <p:spPr>
          <a:xfrm>
            <a:off x="971600" y="2696785"/>
            <a:ext cx="2160240" cy="432048"/>
          </a:xfrm>
          <a:prstGeom prst="borderCallout1">
            <a:avLst>
              <a:gd name="adj1" fmla="val 94290"/>
              <a:gd name="adj2" fmla="val 151819"/>
              <a:gd name="adj3" fmla="val 52455"/>
              <a:gd name="adj4" fmla="val 98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Instanciation de la pop-up à afficher</a:t>
            </a:r>
            <a:endParaRPr lang="fr-FR" sz="1000" dirty="0"/>
          </a:p>
        </p:txBody>
      </p:sp>
      <p:sp>
        <p:nvSpPr>
          <p:cNvPr id="13" name="Légende encadrée 1 12"/>
          <p:cNvSpPr/>
          <p:nvPr/>
        </p:nvSpPr>
        <p:spPr>
          <a:xfrm>
            <a:off x="971600" y="3501008"/>
            <a:ext cx="2160240" cy="306324"/>
          </a:xfrm>
          <a:prstGeom prst="borderCallout1">
            <a:avLst>
              <a:gd name="adj1" fmla="val 39337"/>
              <a:gd name="adj2" fmla="val 160982"/>
              <a:gd name="adj3" fmla="val 54171"/>
              <a:gd name="adj4" fmla="val 99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Message à inclure au corps de la pop-up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12535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EL OUAZGHI\Documents\My Screen Captures\RapportDeStage.pptx - Microsoft PowerPoint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831134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L OUAZGHI\Documents\My Screen Captures\Bootbox.js—alert, confirm and flexible modal dialogs for the Bootstrap framework - Google Chr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08044"/>
            <a:ext cx="2231622" cy="648072"/>
          </a:xfrm>
          <a:prstGeom prst="rect">
            <a:avLst/>
          </a:prstGeom>
          <a:noFill/>
          <a:extLst/>
        </p:spPr>
      </p:pic>
      <p:sp>
        <p:nvSpPr>
          <p:cNvPr id="4" name="ZoneTexte 3"/>
          <p:cNvSpPr txBox="1"/>
          <p:nvPr/>
        </p:nvSpPr>
        <p:spPr>
          <a:xfrm>
            <a:off x="1691680" y="1556792"/>
            <a:ext cx="273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Résultat à l’affichage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7895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:\Users\EL OUAZGHI\Documents\My Screen Captures\Place Autocomplete    Google Places API Web Service    Google Developers - Google Chr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640"/>
            <a:ext cx="4632979" cy="8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L OUAZGHI\Documents\My Screen Captures\Java EE - app e-Gers dark presentationWebContentlisteDeplacements.jsp - Eclipse_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28" y="1910705"/>
            <a:ext cx="5191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23240" y="1266687"/>
            <a:ext cx="714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Fonction qui active l’</a:t>
            </a:r>
            <a:r>
              <a:rPr lang="fr-FR" dirty="0" err="1" smtClean="0"/>
              <a:t>autocomplétion</a:t>
            </a:r>
            <a:r>
              <a:rPr lang="fr-FR" dirty="0" smtClean="0"/>
              <a:t>  de recherche </a:t>
            </a:r>
            <a:r>
              <a:rPr lang="fr-FR" dirty="0"/>
              <a:t>G</a:t>
            </a:r>
            <a:r>
              <a:rPr lang="fr-FR" dirty="0" smtClean="0"/>
              <a:t>oogle de ville</a:t>
            </a:r>
          </a:p>
          <a:p>
            <a:r>
              <a:rPr lang="fr-FR" dirty="0"/>
              <a:t> </a:t>
            </a:r>
            <a:r>
              <a:rPr lang="fr-FR" dirty="0" smtClean="0"/>
              <a:t>    sur l’input choisi :</a:t>
            </a:r>
            <a:endParaRPr lang="fr-FR" dirty="0"/>
          </a:p>
        </p:txBody>
      </p:sp>
      <p:pic>
        <p:nvPicPr>
          <p:cNvPr id="26630" name="Picture 6" descr="C:\Users\EL OUAZGHI\Documents\My Screen Captures\Déplacements - Google Chrome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28" y="4172026"/>
            <a:ext cx="5191125" cy="265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23240" y="3727458"/>
            <a:ext cx="292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Résultat à l’affichage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73709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EL OUAZGHI\Documents\My Screen Captures\Google Maps Distance Matrix API    Google Developers - Google Chr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0975"/>
            <a:ext cx="56673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L OUAZGHI\Documents\My Screen Captures\Cworkspaceapp e-Gers dark presentationWebContentlisteDeplacements.jsp - Notepad++ [Administrator]_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7" y="2420888"/>
            <a:ext cx="4680520" cy="37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L OUAZGHI\Documents\My Screen Captures\Déplacements - Google Chrome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0888"/>
            <a:ext cx="374903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L OUAZGHI\Documents\My Screen Captures\Déplacements - Google Chrome_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71314"/>
            <a:ext cx="3749035" cy="8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2051720" y="5721150"/>
            <a:ext cx="3312368" cy="4205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V="1">
            <a:off x="2195736" y="5805264"/>
            <a:ext cx="309634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2725857" y="5949280"/>
            <a:ext cx="2566223" cy="360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égende encadrée 1 9"/>
          <p:cNvSpPr/>
          <p:nvPr/>
        </p:nvSpPr>
        <p:spPr>
          <a:xfrm>
            <a:off x="5220072" y="3212976"/>
            <a:ext cx="2592288" cy="216024"/>
          </a:xfrm>
          <a:prstGeom prst="borderCallout1">
            <a:avLst>
              <a:gd name="adj1" fmla="val 45578"/>
              <a:gd name="adj2" fmla="val 361"/>
              <a:gd name="adj3" fmla="val 1119778"/>
              <a:gd name="adj4" fmla="val 1648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égende encadrée 1 10"/>
          <p:cNvSpPr/>
          <p:nvPr/>
        </p:nvSpPr>
        <p:spPr>
          <a:xfrm>
            <a:off x="5292080" y="3501008"/>
            <a:ext cx="2736304" cy="216024"/>
          </a:xfrm>
          <a:prstGeom prst="borderCallout1">
            <a:avLst>
              <a:gd name="adj1" fmla="val 54521"/>
              <a:gd name="adj2" fmla="val -96"/>
              <a:gd name="adj3" fmla="val 1085761"/>
              <a:gd name="adj4" fmla="val 2544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Légende encadrée 1 11"/>
          <p:cNvSpPr/>
          <p:nvPr/>
        </p:nvSpPr>
        <p:spPr>
          <a:xfrm>
            <a:off x="5292080" y="3789040"/>
            <a:ext cx="3384376" cy="216024"/>
          </a:xfrm>
          <a:prstGeom prst="borderCallout1">
            <a:avLst>
              <a:gd name="adj1" fmla="val 99234"/>
              <a:gd name="adj2" fmla="val 49889"/>
              <a:gd name="adj3" fmla="val 998361"/>
              <a:gd name="adj4" fmla="val 4212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554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fr-FR" sz="3600" dirty="0" smtClean="0"/>
              <a:t>ORGANIGRAMME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433225" cy="4525963"/>
          </a:xfrm>
          <a:prstGeom prst="rect">
            <a:avLst/>
          </a:prstGeom>
        </p:spPr>
      </p:pic>
      <p:pic>
        <p:nvPicPr>
          <p:cNvPr id="5" name="Espace réservé du contenu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949371"/>
            <a:ext cx="2808312" cy="7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75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7.   Bilan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5069160"/>
          </a:xfrm>
        </p:spPr>
        <p:txBody>
          <a:bodyPr/>
          <a:lstStyle/>
          <a:p>
            <a:r>
              <a:rPr lang="fr-FR" dirty="0" smtClean="0"/>
              <a:t>Difficultés rencontrées</a:t>
            </a:r>
          </a:p>
          <a:p>
            <a:pPr marL="36576" indent="0">
              <a:buNone/>
            </a:pPr>
            <a:r>
              <a:rPr lang="fr-FR" sz="2000" dirty="0" smtClean="0"/>
              <a:t>	 - reprendre une application existante</a:t>
            </a:r>
          </a:p>
          <a:p>
            <a:pPr marL="36576" indent="0">
              <a:buNone/>
            </a:pPr>
            <a:r>
              <a:rPr lang="fr-FR" sz="2000" dirty="0"/>
              <a:t>	 </a:t>
            </a:r>
            <a:r>
              <a:rPr lang="fr-FR" sz="2000" dirty="0" smtClean="0"/>
              <a:t>- paramétrage de SUBVERSION</a:t>
            </a:r>
            <a:endParaRPr lang="fr-FR" dirty="0" smtClean="0"/>
          </a:p>
          <a:p>
            <a:pPr marL="36576" indent="0">
              <a:buNone/>
            </a:pPr>
            <a:endParaRPr lang="fr-FR" dirty="0" smtClean="0"/>
          </a:p>
          <a:p>
            <a:r>
              <a:rPr lang="fr-FR" dirty="0" smtClean="0"/>
              <a:t>Etat d’avancement du projet</a:t>
            </a:r>
          </a:p>
          <a:p>
            <a:pPr marL="36576" indent="0">
              <a:buNone/>
            </a:pPr>
            <a:r>
              <a:rPr lang="fr-FR" sz="2000" dirty="0" smtClean="0"/>
              <a:t>	 - projet terminé à 75%</a:t>
            </a:r>
          </a:p>
          <a:p>
            <a:pPr marL="36576" indent="0">
              <a:buNone/>
            </a:pPr>
            <a:endParaRPr lang="fr-FR" dirty="0" smtClean="0"/>
          </a:p>
          <a:p>
            <a:r>
              <a:rPr lang="fr-FR" dirty="0" smtClean="0"/>
              <a:t>Perspectives</a:t>
            </a:r>
          </a:p>
          <a:p>
            <a:pPr marL="36576" indent="0">
              <a:buNone/>
            </a:pPr>
            <a:r>
              <a:rPr lang="fr-FR" sz="2000" dirty="0" smtClean="0"/>
              <a:t>	 - sous-traitance</a:t>
            </a:r>
            <a:r>
              <a:rPr lang="fr-FR" dirty="0" smtClean="0"/>
              <a:t>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8588747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2.   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8056" lvl="1" indent="0" algn="ctr">
              <a:buNone/>
            </a:pPr>
            <a:r>
              <a:rPr lang="fr-FR" dirty="0" smtClean="0"/>
              <a:t>CARTABLE ELECTRONIQUE DE L’ELU</a:t>
            </a:r>
          </a:p>
          <a:p>
            <a:pPr marL="448056" lvl="1" indent="0" algn="ctr">
              <a:buNone/>
            </a:pPr>
            <a:r>
              <a:rPr lang="fr-FR" dirty="0" smtClean="0"/>
              <a:t>(partie existante)</a:t>
            </a:r>
            <a:endParaRPr lang="fr-FR" dirty="0"/>
          </a:p>
        </p:txBody>
      </p:sp>
      <p:pic>
        <p:nvPicPr>
          <p:cNvPr id="3074" name="Picture 2" descr="C:\Users\EL OUAZGHI\Documents\My Screen Captures\Présentation1 - Microsoft Power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52" y="3362758"/>
            <a:ext cx="2975263" cy="19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L OUAZGHI\Documents\My Screen Captures\Cartable mobile - Authentification - Google Chrom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62757"/>
            <a:ext cx="1583781" cy="19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2746" y="5583104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Authentification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2751495" y="558310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Recherche et indexation </a:t>
            </a:r>
          </a:p>
          <a:p>
            <a:pPr algn="ctr"/>
            <a:r>
              <a:rPr lang="fr-FR" sz="1400" dirty="0" smtClean="0"/>
              <a:t>des délibérations</a:t>
            </a:r>
            <a:endParaRPr lang="fr-FR" sz="1400" dirty="0"/>
          </a:p>
        </p:txBody>
      </p:sp>
      <p:pic>
        <p:nvPicPr>
          <p:cNvPr id="3076" name="Picture 4" descr="C:\Users\EL OUAZGHI\Documents\My Screen Captures\Cartable mobile - Page d'accueil - Google Chrom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62758"/>
            <a:ext cx="3192782" cy="19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169586" y="5583104"/>
            <a:ext cx="2473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Front office :</a:t>
            </a:r>
          </a:p>
          <a:p>
            <a:pPr algn="ctr"/>
            <a:r>
              <a:rPr lang="fr-FR" sz="1400" dirty="0" smtClean="0"/>
              <a:t>Saisie frais de déplacements</a:t>
            </a:r>
            <a:endParaRPr lang="fr-FR" sz="1400" dirty="0"/>
          </a:p>
        </p:txBody>
      </p:sp>
      <p:pic>
        <p:nvPicPr>
          <p:cNvPr id="3077" name="Picture 5" descr="C:\Users\EL OUAZGHI\Documents\My Screen Captures\Présentation_Adrien_DILLENSCHNEIDER.pptx - Microsoft PowerPoi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501008"/>
            <a:ext cx="617705" cy="1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595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Technologies utilisées :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 algn="ctr">
              <a:buNone/>
            </a:pPr>
            <a:endParaRPr lang="fr-FR" dirty="0"/>
          </a:p>
          <a:p>
            <a:pPr marL="36576" indent="0" algn="ctr">
              <a:buNone/>
            </a:pP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53" y="3078912"/>
            <a:ext cx="1668329" cy="166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91760"/>
            <a:ext cx="194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82" y="1766272"/>
            <a:ext cx="146446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8" y="1766271"/>
            <a:ext cx="1468963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3" y="3523105"/>
            <a:ext cx="122413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229200"/>
            <a:ext cx="1222254" cy="112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56" y="1166865"/>
            <a:ext cx="1345820" cy="12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04" y="5661248"/>
            <a:ext cx="1048153" cy="100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9" y="5462990"/>
            <a:ext cx="1008112" cy="8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0720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3.   Définition des besoins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fr-FR" sz="1800" dirty="0" smtClean="0"/>
              <a:t>		</a:t>
            </a:r>
          </a:p>
          <a:p>
            <a:pPr marL="36576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	La partie de l’application à développer </a:t>
            </a:r>
            <a:r>
              <a:rPr lang="fr-FR" sz="1800" dirty="0"/>
              <a:t>doit permettre </a:t>
            </a:r>
            <a:r>
              <a:rPr lang="fr-FR" sz="1800" dirty="0" smtClean="0"/>
              <a:t>		la </a:t>
            </a:r>
            <a:r>
              <a:rPr lang="fr-FR" sz="1800" dirty="0"/>
              <a:t>saisie </a:t>
            </a:r>
            <a:r>
              <a:rPr lang="fr-FR" sz="1800" dirty="0" smtClean="0"/>
              <a:t>des </a:t>
            </a:r>
            <a:r>
              <a:rPr lang="fr-FR" sz="1800" dirty="0"/>
              <a:t>frais de </a:t>
            </a:r>
            <a:r>
              <a:rPr lang="fr-FR" sz="1800" dirty="0" smtClean="0"/>
              <a:t>déplacement des élus du 		Département.</a:t>
            </a:r>
          </a:p>
          <a:p>
            <a:pPr marL="36576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	Elle doit être consultable sur tablette et sur PC.</a:t>
            </a:r>
          </a:p>
          <a:p>
            <a:pPr marL="36576" indent="0">
              <a:buNone/>
            </a:pPr>
            <a:endParaRPr lang="fr-FR" sz="1800" dirty="0"/>
          </a:p>
          <a:p>
            <a:pPr marL="36576" indent="0">
              <a:buNone/>
            </a:pPr>
            <a:endParaRPr lang="fr-FR" sz="1800" dirty="0" smtClean="0"/>
          </a:p>
          <a:p>
            <a:pPr marL="36576" indent="0">
              <a:buNone/>
            </a:pPr>
            <a:endParaRPr lang="fr-FR" sz="1800" dirty="0"/>
          </a:p>
          <a:p>
            <a:pPr marL="36576" indent="0">
              <a:buNone/>
            </a:pPr>
            <a:endParaRPr lang="fr-FR" sz="1800" dirty="0" smtClean="0"/>
          </a:p>
          <a:p>
            <a:pPr marL="36576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	L’application doit gérer également le traitement des 		frais de déplacement jusqu’au remboursement de ces 		frais.</a:t>
            </a:r>
            <a:endParaRPr lang="fr-FR" sz="1800" dirty="0"/>
          </a:p>
          <a:p>
            <a:pPr marL="36576" indent="0">
              <a:buNone/>
            </a:pPr>
            <a:endParaRPr lang="fr-FR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6" y="1772816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6" y="4000499"/>
            <a:ext cx="1584176" cy="19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3760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600" dirty="0" smtClean="0"/>
              <a:t>USE</a:t>
            </a:r>
            <a:r>
              <a:rPr lang="fr-FR" dirty="0" smtClean="0"/>
              <a:t> </a:t>
            </a:r>
            <a:r>
              <a:rPr lang="fr-FR" sz="3600" dirty="0" smtClean="0"/>
              <a:t>CASES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C:\Users\EL OUAZGHI\Documents\My Screen Captures\DiagrammeUSE_CASE.dia (CUsersEL OUAZGHIDesktopApp-eGersCONCEPTION3-USE CASES) - diaw.ex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103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8676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4.   Conception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Modèle Conceptuel des Données</a:t>
            </a:r>
            <a:endParaRPr lang="fr-FR" dirty="0"/>
          </a:p>
        </p:txBody>
      </p:sp>
      <p:pic>
        <p:nvPicPr>
          <p:cNvPr id="1026" name="Picture 2" descr="C:\Users\EL OUAZGHI\Documents\My Screen Captures\JMerise  Fstagemcd-AppeG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4" y="2338038"/>
            <a:ext cx="8498161" cy="42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156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que">
  <a:themeElements>
    <a:clrScheme name="Techniqu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7890</TotalTime>
  <Words>604</Words>
  <Application>Microsoft Office PowerPoint</Application>
  <PresentationFormat>Affichage à l'écran (4:3)</PresentationFormat>
  <Paragraphs>178</Paragraphs>
  <Slides>40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Technique</vt:lpstr>
      <vt:lpstr>Présentation technique</vt:lpstr>
      <vt:lpstr>SOMMAIRE</vt:lpstr>
      <vt:lpstr>Présentation de l’entreprise</vt:lpstr>
      <vt:lpstr>ORGANIGRAMME</vt:lpstr>
      <vt:lpstr>2.   Présentation du projet</vt:lpstr>
      <vt:lpstr>Technologies utilisées : </vt:lpstr>
      <vt:lpstr>3.   Définition des besoins</vt:lpstr>
      <vt:lpstr>USE CASES</vt:lpstr>
      <vt:lpstr>4.   Conception</vt:lpstr>
      <vt:lpstr>ARCHITECTURE 3-TIERS</vt:lpstr>
      <vt:lpstr>DIAGRAMME D’ACTIVITE</vt:lpstr>
      <vt:lpstr>5.   Vision Chef de Projet</vt:lpstr>
      <vt:lpstr>        Diagramme de GANTT</vt:lpstr>
      <vt:lpstr>SUBVERSION</vt:lpstr>
      <vt:lpstr>Présentation PowerPoint</vt:lpstr>
      <vt:lpstr>COMMUNICATION</vt:lpstr>
      <vt:lpstr>6.   Vision Développeur</vt:lpstr>
      <vt:lpstr>LE PARADIGME MVC</vt:lpstr>
      <vt:lpstr>MODÈLE</vt:lpstr>
      <vt:lpstr>Exemple :</vt:lpstr>
      <vt:lpstr>VUE : les pages JSP</vt:lpstr>
      <vt:lpstr>CONTROLEUR </vt:lpstr>
      <vt:lpstr>B.   LIBRAIRIES JAVASCRIPT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7.   Bilan du projet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technique</dc:title>
  <dc:creator>CG32</dc:creator>
  <cp:lastModifiedBy>EL OUAZGHI NASARE DINE</cp:lastModifiedBy>
  <cp:revision>83</cp:revision>
  <dcterms:created xsi:type="dcterms:W3CDTF">2016-03-25T07:46:20Z</dcterms:created>
  <dcterms:modified xsi:type="dcterms:W3CDTF">2016-04-07T11:36:36Z</dcterms:modified>
</cp:coreProperties>
</file>